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70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uorakulmi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uorakulmi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i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orakulmi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uorakulmi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Suorakulmi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uorakulmi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i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uorakulmi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3" name="Suorakulmi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uorakulmi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i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i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Sisällön paikkamerkk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uorakulmi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Suorakulmi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Suorakulmi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kulmi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isällön paikkamerkk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6" name="Sisällön paikkamerkk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5" name="Ellipsi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i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Otsikk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uorakulmi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orakulmi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uorakulmi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Suorakulmi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Suorakulmi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uorakulmi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isällön paikkamerkk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0" name="Ellipsi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i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Suorakulmi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ora yhdysviiv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Suorakulmi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Suorakulmi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i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22" name="Suorakulmi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orakulmi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2638650-220D-4FE8-99C3-853567C1A77B}" type="datetimeFigureOut">
              <a:rPr lang="fi-FI" smtClean="0"/>
              <a:pPr/>
              <a:t>27.3.2018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i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D2DCDC-2F0C-453F-8EE0-DA8859D8D7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e84vp7FHM8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conenor.com/recycling-thermoset-frpwaste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osirysproject.eu/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ircow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nenor.com/client-projects-trials/" TargetMode="External"/><Relationship Id="rId5" Type="http://schemas.openxmlformats.org/officeDocument/2006/relationships/hyperlink" Target="http://cordis.europa.eu/project/rcn/210181_en.html" TargetMode="External"/><Relationship Id="rId4" Type="http://schemas.openxmlformats.org/officeDocument/2006/relationships/hyperlink" Target="http://www.hiserproject.eu/" TargetMode="External"/><Relationship Id="rId9" Type="http://schemas.openxmlformats.org/officeDocument/2006/relationships/hyperlink" Target="http://www.coneno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sservices.com.au/wkg/pdfs/Carbonlocmanualgeneral5.pdf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www.atlasties.com/index.php" TargetMode="External"/><Relationship Id="rId7" Type="http://schemas.openxmlformats.org/officeDocument/2006/relationships/hyperlink" Target="http://www.sicut.co.uk/" TargetMode="External"/><Relationship Id="rId12" Type="http://schemas.openxmlformats.org/officeDocument/2006/relationships/image" Target="../media/image10.gif"/><Relationship Id="rId2" Type="http://schemas.openxmlformats.org/officeDocument/2006/relationships/hyperlink" Target="http://www.axionsi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ietek.net/product.asp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integrico.com/products/integrities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boiscommercialwood.com/catContent.asp?cat2ID=24" TargetMode="External"/><Relationship Id="rId9" Type="http://schemas.openxmlformats.org/officeDocument/2006/relationships/hyperlink" Target="http://tvema.com/catalog/support-systems.html" TargetMode="Externa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TzNUV-0Wls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62831"/>
            <a:ext cx="7772400" cy="1470025"/>
          </a:xfrm>
        </p:spPr>
        <p:txBody>
          <a:bodyPr/>
          <a:lstStyle/>
          <a:p>
            <a:r>
              <a:rPr lang="fi-FI" dirty="0" err="1" smtClean="0"/>
              <a:t>Composite</a:t>
            </a:r>
            <a:r>
              <a:rPr lang="fi-FI" dirty="0" smtClean="0"/>
              <a:t> Railway </a:t>
            </a:r>
            <a:r>
              <a:rPr lang="fi-FI" dirty="0" err="1" smtClean="0"/>
              <a:t>Crossties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Status &amp; </a:t>
            </a:r>
            <a:r>
              <a:rPr lang="fi-FI" dirty="0" err="1" smtClean="0"/>
              <a:t>Developments</a:t>
            </a:r>
            <a:endParaRPr lang="fi-FI" dirty="0"/>
          </a:p>
        </p:txBody>
      </p:sp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32696"/>
            <a:ext cx="1878261" cy="360000"/>
          </a:xfrm>
          <a:prstGeom prst="rect">
            <a:avLst/>
          </a:prstGeom>
        </p:spPr>
      </p:pic>
      <p:pic>
        <p:nvPicPr>
          <p:cNvPr id="7" name="Kuva 6" descr="Figure-1-Plastic-ties-awaiting-application-of-additional-ballast-showing-surf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852936"/>
            <a:ext cx="5239927" cy="3384376"/>
          </a:xfrm>
          <a:prstGeom prst="rect">
            <a:avLst/>
          </a:prstGeom>
        </p:spPr>
      </p:pic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0" name="Tekstikehys 9"/>
          <p:cNvSpPr txBox="1"/>
          <p:nvPr/>
        </p:nvSpPr>
        <p:spPr>
          <a:xfrm>
            <a:off x="6444208" y="6392361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latin typeface="Times New Roman" pitchFamily="18" charset="0"/>
                <a:cs typeface="Times New Roman" pitchFamily="18" charset="0"/>
              </a:rPr>
              <a:t>Markku </a:t>
            </a:r>
            <a:r>
              <a:rPr lang="fi-FI" sz="1200" dirty="0" err="1" smtClean="0">
                <a:latin typeface="Times New Roman" pitchFamily="18" charset="0"/>
                <a:cs typeface="Times New Roman" pitchFamily="18" charset="0"/>
              </a:rPr>
              <a:t>Vilkki</a:t>
            </a:r>
            <a:r>
              <a:rPr lang="fi-FI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i-FI" sz="1200" dirty="0" err="1" smtClean="0">
                <a:latin typeface="Times New Roman" pitchFamily="18" charset="0"/>
                <a:cs typeface="Times New Roman" pitchFamily="18" charset="0"/>
              </a:rPr>
              <a:t>Conenor</a:t>
            </a:r>
            <a:r>
              <a:rPr lang="fi-FI" sz="1200" dirty="0" smtClean="0">
                <a:latin typeface="Times New Roman" pitchFamily="18" charset="0"/>
                <a:cs typeface="Times New Roman" pitchFamily="18" charset="0"/>
              </a:rPr>
              <a:t> Ltd</a:t>
            </a:r>
            <a:endParaRPr lang="fi-FI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Summary</a:t>
            </a:r>
            <a:r>
              <a:rPr lang="fi-FI" dirty="0" smtClean="0"/>
              <a:t> of </a:t>
            </a:r>
            <a:r>
              <a:rPr lang="fi-FI" dirty="0" err="1" smtClean="0"/>
              <a:t>Composite</a:t>
            </a:r>
            <a:r>
              <a:rPr lang="fi-FI" dirty="0" smtClean="0"/>
              <a:t>      Type1 </a:t>
            </a:r>
            <a:r>
              <a:rPr lang="fi-FI" dirty="0" err="1" smtClean="0"/>
              <a:t>Sleepers</a:t>
            </a: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2" name="Tekstikehys 11"/>
          <p:cNvSpPr txBox="1"/>
          <p:nvPr/>
        </p:nvSpPr>
        <p:spPr>
          <a:xfrm>
            <a:off x="467544" y="6423139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Composite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Railway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Sleepers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–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developments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challenges and future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prospects /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Composite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Structures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· August 2015</a:t>
            </a:r>
          </a:p>
        </p:txBody>
      </p:sp>
      <p:sp>
        <p:nvSpPr>
          <p:cNvPr id="9" name="Suorakulmio 8"/>
          <p:cNvSpPr/>
          <p:nvPr/>
        </p:nvSpPr>
        <p:spPr>
          <a:xfrm>
            <a:off x="2915816" y="2780928"/>
            <a:ext cx="58326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i-FI" sz="1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most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 common 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composite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sleeper 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material, Type-1 sleepers offer a range of benefits including ease of drill and cut,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good durability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, consumption of waste materials, reasonable price, and tough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</a:p>
          <a:p>
            <a:endParaRPr lang="en-US" sz="1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However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, it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suffers from 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low strength and stiffness, limited design flexibility, temperature and creep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sensitivity, and 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low resistance to fire.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                                         </a:t>
            </a:r>
          </a:p>
          <a:p>
            <a:endParaRPr lang="en-US" sz="1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notable sleepers in this category are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TieTek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(USA),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Axion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(USA)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IntegriCo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 (USA), 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I-Plas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 (UK), </a:t>
            </a:r>
            <a:r>
              <a:rPr lang="fi-FI" sz="1600" dirty="0" err="1">
                <a:solidFill>
                  <a:schemeClr val="tx2"/>
                </a:solidFill>
                <a:latin typeface="Calibri" pitchFamily="34" charset="0"/>
              </a:rPr>
              <a:t>Tufflex</a:t>
            </a:r>
            <a:r>
              <a:rPr lang="fi-FI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S-Africa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), </a:t>
            </a:r>
            <a:r>
              <a:rPr lang="fi-FI" sz="1600" dirty="0" err="1">
                <a:solidFill>
                  <a:schemeClr val="tx2"/>
                </a:solidFill>
                <a:latin typeface="Calibri" pitchFamily="34" charset="0"/>
              </a:rPr>
              <a:t>Natural</a:t>
            </a:r>
            <a:r>
              <a:rPr lang="fi-FI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rubber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Thailand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), 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Kunststof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i-FI" sz="1600" dirty="0" err="1">
                <a:solidFill>
                  <a:schemeClr val="tx2"/>
                </a:solidFill>
                <a:latin typeface="Calibri" pitchFamily="34" charset="0"/>
              </a:rPr>
              <a:t>Lankhorst</a:t>
            </a:r>
            <a:r>
              <a:rPr lang="fi-FI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i-FI" sz="1600" dirty="0" err="1">
                <a:solidFill>
                  <a:schemeClr val="tx2"/>
                </a:solidFill>
                <a:latin typeface="Calibri" pitchFamily="34" charset="0"/>
              </a:rPr>
              <a:t>Product</a:t>
            </a:r>
            <a:r>
              <a:rPr lang="fi-FI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KLP</a:t>
            </a:r>
            <a:r>
              <a:rPr lang="fi-FI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Netherlands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), </a:t>
            </a:r>
            <a:r>
              <a:rPr lang="fi-FI" sz="1600" dirty="0" err="1">
                <a:solidFill>
                  <a:schemeClr val="tx2"/>
                </a:solidFill>
                <a:latin typeface="Calibri" pitchFamily="34" charset="0"/>
              </a:rPr>
              <a:t>Mixed</a:t>
            </a:r>
            <a:r>
              <a:rPr lang="fi-FI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i-FI" sz="1600" dirty="0" err="1">
                <a:solidFill>
                  <a:schemeClr val="tx2"/>
                </a:solidFill>
                <a:latin typeface="Calibri" pitchFamily="34" charset="0"/>
              </a:rPr>
              <a:t>Plastic</a:t>
            </a:r>
            <a:r>
              <a:rPr lang="fi-FI" sz="1600" dirty="0">
                <a:solidFill>
                  <a:schemeClr val="tx2"/>
                </a:solidFill>
                <a:latin typeface="Calibri" pitchFamily="34" charset="0"/>
              </a:rPr>
              <a:t> Waste 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MPW (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Germany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) and </a:t>
            </a:r>
            <a:r>
              <a:rPr lang="fi-FI" sz="1600" dirty="0" err="1" smtClean="0">
                <a:solidFill>
                  <a:schemeClr val="tx2"/>
                </a:solidFill>
                <a:latin typeface="Calibri" pitchFamily="34" charset="0"/>
              </a:rPr>
              <a:t>Woodcore</a:t>
            </a:r>
            <a:r>
              <a:rPr lang="fi-FI" sz="1600" dirty="0" smtClean="0">
                <a:solidFill>
                  <a:schemeClr val="tx2"/>
                </a:solidFill>
                <a:latin typeface="Calibri" pitchFamily="34" charset="0"/>
              </a:rPr>
              <a:t> (USA).</a:t>
            </a:r>
            <a:endParaRPr lang="fi-FI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7"/>
            <a:ext cx="2520000" cy="16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21829"/>
            <a:ext cx="2520000" cy="150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KLP</a:t>
            </a:r>
            <a:r>
              <a:rPr lang="en-US" sz="4000" baseline="30000" dirty="0" smtClean="0"/>
              <a:t>®</a:t>
            </a:r>
            <a:r>
              <a:rPr lang="en-US" sz="4400" dirty="0" smtClean="0"/>
              <a:t> </a:t>
            </a:r>
            <a:r>
              <a:rPr lang="en-US" dirty="0" smtClean="0"/>
              <a:t>Hybrid Plastic Sleepers of </a:t>
            </a:r>
            <a:r>
              <a:rPr lang="en-US" dirty="0" err="1" smtClean="0"/>
              <a:t>Lankhorst</a:t>
            </a:r>
            <a:r>
              <a:rPr lang="en-US" dirty="0" smtClean="0"/>
              <a:t> in test track Sweden</a:t>
            </a:r>
            <a:br>
              <a:rPr lang="en-US" dirty="0" smtClean="0"/>
            </a:b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1368426" y="3699991"/>
            <a:ext cx="6480174" cy="1673225"/>
          </a:xfrm>
        </p:spPr>
        <p:txBody>
          <a:bodyPr/>
          <a:lstStyle/>
          <a:p>
            <a:r>
              <a:rPr lang="fi-FI" dirty="0" smtClean="0"/>
              <a:t>Video in </a:t>
            </a:r>
            <a:r>
              <a:rPr lang="fi-FI" dirty="0" err="1" smtClean="0"/>
              <a:t>youtube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smtClean="0"/>
              <a:t>LANKHORST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www.youtube.com/watch?v=Fe84vp7FHM8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Improve</a:t>
            </a:r>
            <a:r>
              <a:rPr lang="fi-FI" dirty="0" smtClean="0"/>
              <a:t> </a:t>
            </a:r>
            <a:r>
              <a:rPr lang="fi-FI" dirty="0" err="1" smtClean="0"/>
              <a:t>Strength</a:t>
            </a:r>
            <a:r>
              <a:rPr lang="fi-FI" dirty="0" smtClean="0"/>
              <a:t> of  </a:t>
            </a:r>
            <a:r>
              <a:rPr lang="fi-FI" dirty="0" err="1" smtClean="0"/>
              <a:t>Composite</a:t>
            </a:r>
            <a:r>
              <a:rPr lang="fi-FI" dirty="0" smtClean="0"/>
              <a:t> Type1 </a:t>
            </a:r>
            <a:r>
              <a:rPr lang="fi-FI" dirty="0" err="1" smtClean="0"/>
              <a:t>Sleepers</a:t>
            </a: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24057"/>
            <a:ext cx="2520000" cy="12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orakulmio 10"/>
          <p:cNvSpPr/>
          <p:nvPr/>
        </p:nvSpPr>
        <p:spPr>
          <a:xfrm>
            <a:off x="2987824" y="2780928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Because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of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short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length of the fillers, they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do not have a major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reinforcing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effect and the failure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behavior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of these sleepers is mainly polymer driven. 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Due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to the lack of any long reinforcement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fibres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these sleepers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are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flexible and expand and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contract significantly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with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temperature.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539552" y="494116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  <a:latin typeface="Calibri" pitchFamily="34" charset="0"/>
              </a:rPr>
              <a:t>However, as stronger Type 2 and Type 3 composite sleepers become very expensive up to 10x more compared to wood sleepers, there is an incentive to develop further the low cost Type 1 sleepers to become stronger and more durable !</a:t>
            </a:r>
            <a:endParaRPr lang="fi-FI" sz="2200" b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395536" y="5013176"/>
            <a:ext cx="8208912" cy="129614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 w="28575">
                <a:solidFill>
                  <a:schemeClr val="tx2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Comparing</a:t>
            </a:r>
            <a:r>
              <a:rPr lang="fi-FI" dirty="0" smtClean="0"/>
              <a:t> the </a:t>
            </a:r>
            <a:r>
              <a:rPr lang="fi-FI" dirty="0" err="1" smtClean="0"/>
              <a:t>Performance</a:t>
            </a:r>
            <a:r>
              <a:rPr lang="fi-FI" dirty="0" smtClean="0"/>
              <a:t> of  </a:t>
            </a:r>
            <a:r>
              <a:rPr lang="fi-FI" dirty="0" err="1" smtClean="0"/>
              <a:t>Composite</a:t>
            </a:r>
            <a:r>
              <a:rPr lang="fi-FI" dirty="0" smtClean="0"/>
              <a:t> </a:t>
            </a:r>
            <a:r>
              <a:rPr lang="fi-FI" dirty="0" err="1" smtClean="0"/>
              <a:t>Sleepers</a:t>
            </a:r>
            <a:r>
              <a:rPr lang="fi-FI" dirty="0" smtClean="0"/>
              <a:t> to AREMA (USA) </a:t>
            </a:r>
            <a:r>
              <a:rPr lang="fi-FI" dirty="0" err="1" smtClean="0"/>
              <a:t>Specification</a:t>
            </a:r>
            <a:r>
              <a:rPr lang="fi-FI" dirty="0" smtClean="0"/>
              <a:t> </a:t>
            </a:r>
            <a:r>
              <a:rPr lang="fi-FI" dirty="0" err="1" smtClean="0"/>
              <a:t>Requirements</a:t>
            </a: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2" name="Tekstikehys 11"/>
          <p:cNvSpPr txBox="1"/>
          <p:nvPr/>
        </p:nvSpPr>
        <p:spPr>
          <a:xfrm>
            <a:off x="251520" y="6423139"/>
            <a:ext cx="867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ource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Composite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Railway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Sleepers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–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developments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challenges and future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prospects /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Composite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Structures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· August 2015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76523"/>
            <a:ext cx="8117185" cy="353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orakulmio 13"/>
          <p:cNvSpPr/>
          <p:nvPr/>
        </p:nvSpPr>
        <p:spPr>
          <a:xfrm>
            <a:off x="5652120" y="3933056"/>
            <a:ext cx="3024336" cy="8640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MOR- and </a:t>
            </a:r>
            <a:r>
              <a:rPr lang="fi-FI" dirty="0" err="1" smtClean="0"/>
              <a:t>MOE-values</a:t>
            </a:r>
            <a:r>
              <a:rPr lang="fi-FI" dirty="0" smtClean="0"/>
              <a:t> of  </a:t>
            </a:r>
            <a:r>
              <a:rPr lang="fi-FI" dirty="0" err="1" smtClean="0"/>
              <a:t>Composite</a:t>
            </a:r>
            <a:r>
              <a:rPr lang="fi-FI" dirty="0" smtClean="0"/>
              <a:t> Type1 </a:t>
            </a:r>
            <a:r>
              <a:rPr lang="fi-FI" dirty="0" err="1" smtClean="0"/>
              <a:t>Sleepers</a:t>
            </a: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275856" y="2879065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Modulus of Rupture (flexural strength) and Modulus of Elasticity (stiffness) values for composite materials are defined in 3-point bending test in laboratory conditions</a:t>
            </a:r>
          </a:p>
          <a:p>
            <a:pPr>
              <a:buFont typeface="Wingdings" pitchFamily="2" charset="2"/>
              <a:buChar char="v"/>
            </a:pPr>
            <a:endParaRPr lang="en-US" sz="1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minimum values stated in AREMA (USA) specification (MOR @13.8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MPa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and MOE @1.2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GPa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) represent those levels typical for polyethylene (PE) polymer – and this is logical because Type 1 composite sleepers are made mainly from this waste material</a:t>
            </a:r>
          </a:p>
        </p:txBody>
      </p:sp>
      <p:pic>
        <p:nvPicPr>
          <p:cNvPr id="8" name="Kuva 7" descr="3point be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2952328" cy="1897925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683568" y="508518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When producing the composite material formulation one may combine other stronger waste materials in the PE-waste polymer for improving the mechanical performance of Type 1 sleepers into much higher level without increasing costs !!</a:t>
            </a:r>
            <a:endParaRPr lang="fi-FI" sz="2000" b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683568" y="5085184"/>
            <a:ext cx="7920880" cy="122413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 w="28575">
                <a:solidFill>
                  <a:schemeClr val="tx2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Choice</a:t>
            </a:r>
            <a:r>
              <a:rPr lang="fi-FI" dirty="0" smtClean="0"/>
              <a:t> of </a:t>
            </a:r>
            <a:r>
              <a:rPr lang="fi-FI" dirty="0" err="1" smtClean="0"/>
              <a:t>Materials</a:t>
            </a:r>
            <a:r>
              <a:rPr lang="fi-FI" dirty="0" smtClean="0"/>
              <a:t> for Type1 </a:t>
            </a:r>
            <a:r>
              <a:rPr lang="fi-FI" dirty="0" err="1" smtClean="0"/>
              <a:t>Composite</a:t>
            </a:r>
            <a:r>
              <a:rPr lang="fi-FI" dirty="0" smtClean="0"/>
              <a:t> </a:t>
            </a:r>
            <a:r>
              <a:rPr lang="fi-FI" dirty="0" err="1" smtClean="0"/>
              <a:t>Sleepers</a:t>
            </a:r>
            <a:r>
              <a:rPr lang="fi-FI" dirty="0" smtClean="0"/>
              <a:t> </a:t>
            </a: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7" name="Kuva 6" descr="MATERIALS GRAPH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80928"/>
            <a:ext cx="7416824" cy="352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MOR- and </a:t>
            </a:r>
            <a:r>
              <a:rPr lang="fi-FI" dirty="0" err="1" smtClean="0"/>
              <a:t>MOE-values</a:t>
            </a:r>
            <a:r>
              <a:rPr lang="fi-FI" dirty="0" smtClean="0"/>
              <a:t> of  </a:t>
            </a:r>
            <a:r>
              <a:rPr lang="fi-FI" dirty="0" err="1" smtClean="0"/>
              <a:t>Conenor</a:t>
            </a:r>
            <a:r>
              <a:rPr lang="fi-FI" dirty="0" smtClean="0"/>
              <a:t> </a:t>
            </a:r>
            <a:r>
              <a:rPr lang="fi-FI" dirty="0" err="1" smtClean="0"/>
              <a:t>Developed</a:t>
            </a:r>
            <a:r>
              <a:rPr lang="fi-FI" dirty="0" smtClean="0"/>
              <a:t> </a:t>
            </a:r>
            <a:r>
              <a:rPr lang="fi-FI" dirty="0" err="1" smtClean="0"/>
              <a:t>FRP-Waste</a:t>
            </a:r>
            <a:r>
              <a:rPr lang="fi-FI" dirty="0" smtClean="0"/>
              <a:t> </a:t>
            </a:r>
            <a:r>
              <a:rPr lang="fi-FI" dirty="0" err="1" smtClean="0"/>
              <a:t>Reinforced</a:t>
            </a:r>
            <a:r>
              <a:rPr lang="fi-FI" dirty="0" smtClean="0"/>
              <a:t> </a:t>
            </a:r>
            <a:r>
              <a:rPr lang="fi-FI" dirty="0" err="1" smtClean="0"/>
              <a:t>HDPE-Waste</a:t>
            </a:r>
            <a:r>
              <a:rPr lang="fi-FI" dirty="0" smtClean="0"/>
              <a:t> </a:t>
            </a:r>
            <a:r>
              <a:rPr lang="fi-FI" dirty="0" err="1" smtClean="0"/>
              <a:t>Plastic</a:t>
            </a:r>
            <a:r>
              <a:rPr lang="fi-FI" dirty="0" smtClean="0"/>
              <a:t> </a:t>
            </a: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4" name="Kuva 13" descr="test graph 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781320"/>
            <a:ext cx="4368155" cy="3528000"/>
          </a:xfrm>
          <a:prstGeom prst="rect">
            <a:avLst/>
          </a:prstGeom>
        </p:spPr>
      </p:pic>
      <p:sp>
        <p:nvSpPr>
          <p:cNvPr id="15" name="Tekstikehys 14"/>
          <p:cNvSpPr txBox="1"/>
          <p:nvPr/>
        </p:nvSpPr>
        <p:spPr>
          <a:xfrm>
            <a:off x="4716016" y="2708920"/>
            <a:ext cx="42484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chemeClr val="accent1"/>
                </a:solidFill>
                <a:latin typeface="Calibri" pitchFamily="34" charset="0"/>
              </a:rPr>
              <a:t>MOR-values up to 36 </a:t>
            </a:r>
            <a:r>
              <a:rPr lang="en-US" sz="2600" b="1" u="sng" dirty="0" err="1" smtClean="0">
                <a:solidFill>
                  <a:schemeClr val="accent1"/>
                </a:solidFill>
                <a:latin typeface="Calibri" pitchFamily="34" charset="0"/>
              </a:rPr>
              <a:t>MPa</a:t>
            </a:r>
            <a:r>
              <a:rPr lang="en-US" sz="2600" b="1" u="sng" dirty="0" smtClean="0">
                <a:solidFill>
                  <a:schemeClr val="accent1"/>
                </a:solidFill>
                <a:latin typeface="Calibri" pitchFamily="34" charset="0"/>
              </a:rPr>
              <a:t> !</a:t>
            </a:r>
          </a:p>
          <a:p>
            <a:r>
              <a:rPr lang="en-US" sz="2600" b="1" u="sng" dirty="0" smtClean="0">
                <a:solidFill>
                  <a:schemeClr val="accent1"/>
                </a:solidFill>
                <a:latin typeface="Calibri" pitchFamily="34" charset="0"/>
              </a:rPr>
              <a:t>MOE-values up to 3 </a:t>
            </a:r>
            <a:r>
              <a:rPr lang="en-US" sz="2600" b="1" u="sng" dirty="0" err="1" smtClean="0">
                <a:solidFill>
                  <a:schemeClr val="accent1"/>
                </a:solidFill>
                <a:latin typeface="Calibri" pitchFamily="34" charset="0"/>
              </a:rPr>
              <a:t>GPa</a:t>
            </a:r>
            <a:r>
              <a:rPr lang="en-US" sz="2600" b="1" u="sng" dirty="0" smtClean="0">
                <a:solidFill>
                  <a:schemeClr val="accent1"/>
                </a:solidFill>
                <a:latin typeface="Calibri" pitchFamily="34" charset="0"/>
              </a:rPr>
              <a:t> !</a:t>
            </a:r>
          </a:p>
          <a:p>
            <a:endParaRPr lang="en-US" sz="1200" b="1" dirty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Mechanical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properties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of ”FRC”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-material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from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waste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exceed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AREMA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requirements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by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2,5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times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and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outperform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those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existing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Type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1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composite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sleepers</a:t>
            </a:r>
            <a:r>
              <a:rPr lang="fi-FI" sz="2000" b="1" dirty="0" smtClean="0">
                <a:solidFill>
                  <a:schemeClr val="accent1"/>
                </a:solidFill>
                <a:latin typeface="Calibri" pitchFamily="34" charset="0"/>
              </a:rPr>
              <a:t> in the </a:t>
            </a:r>
            <a:r>
              <a:rPr lang="fi-FI" sz="2000" b="1" dirty="0" err="1" smtClean="0">
                <a:solidFill>
                  <a:schemeClr val="accent1"/>
                </a:solidFill>
                <a:latin typeface="Calibri" pitchFamily="34" charset="0"/>
              </a:rPr>
              <a:t>market</a:t>
            </a:r>
            <a:endParaRPr lang="fi-FI" sz="20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fi-FI" sz="12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3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Ideal for stronger Type 1</a:t>
            </a:r>
          </a:p>
          <a:p>
            <a:r>
              <a:rPr lang="en-US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</a:t>
            </a:r>
            <a:r>
              <a:rPr lang="en-US" sz="3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Composite Sleepers !</a:t>
            </a:r>
            <a:endParaRPr lang="fi-FI" sz="3000" b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FRP-Waste</a:t>
            </a:r>
            <a:r>
              <a:rPr lang="fi-FI" dirty="0" smtClean="0"/>
              <a:t> </a:t>
            </a:r>
            <a:r>
              <a:rPr lang="fi-FI" dirty="0" err="1" smtClean="0"/>
              <a:t>Reinforced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r>
              <a:rPr lang="fi-FI" dirty="0" smtClean="0"/>
              <a:t> is  an </a:t>
            </a:r>
            <a:r>
              <a:rPr lang="fi-FI" dirty="0" err="1" smtClean="0"/>
              <a:t>Invention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Conenor</a:t>
            </a:r>
            <a:r>
              <a:rPr lang="fi-FI" dirty="0" smtClean="0"/>
              <a:t> Ltd</a:t>
            </a: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5" name="Tekstikehys 14"/>
          <p:cNvSpPr txBox="1"/>
          <p:nvPr/>
        </p:nvSpPr>
        <p:spPr>
          <a:xfrm>
            <a:off x="4283968" y="2708920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1"/>
                </a:solidFill>
                <a:latin typeface="Calibri" pitchFamily="34" charset="0"/>
              </a:rPr>
              <a:t>Patent Application EP 3 159 127 A2</a:t>
            </a:r>
          </a:p>
          <a:p>
            <a:endParaRPr lang="en-US" sz="1200" b="1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Simple and Low Cost Thermo-Mechanical Process</a:t>
            </a:r>
          </a:p>
          <a:p>
            <a:endParaRPr lang="en-US" sz="1200" b="1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Using Commodity </a:t>
            </a:r>
            <a:r>
              <a:rPr lang="en-US" sz="1600" b="1" dirty="0">
                <a:solidFill>
                  <a:schemeClr val="accent1"/>
                </a:solidFill>
                <a:latin typeface="Calibri" pitchFamily="34" charset="0"/>
              </a:rPr>
              <a:t>E</a:t>
            </a: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xisting Equipment</a:t>
            </a:r>
          </a:p>
          <a:p>
            <a:endParaRPr lang="en-US" sz="1200" b="1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No Processing Waste</a:t>
            </a:r>
          </a:p>
          <a:p>
            <a:pPr>
              <a:buFont typeface="Wingdings" pitchFamily="2" charset="2"/>
              <a:buChar char="v"/>
            </a:pPr>
            <a:endParaRPr lang="en-US" sz="1200" b="1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Applicable Stronger Material for Plastic Processing (injection, extrusion, intrusion)</a:t>
            </a:r>
          </a:p>
          <a:p>
            <a:pPr>
              <a:buFont typeface="Wingdings" pitchFamily="2" charset="2"/>
              <a:buChar char="v"/>
            </a:pPr>
            <a:endParaRPr lang="en-US" sz="1200" b="1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Technology Available on License Basis</a:t>
            </a:r>
          </a:p>
          <a:p>
            <a:pPr>
              <a:buFont typeface="Wingdings" pitchFamily="2" charset="2"/>
              <a:buChar char="v"/>
            </a:pPr>
            <a:endParaRPr lang="en-US" sz="12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see </a:t>
            </a: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  <a:hlinkClick r:id="rId2"/>
              </a:rPr>
              <a:t>http://www.conenor.com/recycling-thermoset-frpwaste/</a:t>
            </a:r>
            <a:endParaRPr lang="en-US" sz="16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1600" b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957" y="2853296"/>
            <a:ext cx="390100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r>
              <a:rPr lang="fi-FI" dirty="0" err="1" smtClean="0"/>
              <a:t>Conenor</a:t>
            </a:r>
            <a:r>
              <a:rPr lang="fi-FI" dirty="0" smtClean="0"/>
              <a:t> Ltd – a </a:t>
            </a:r>
            <a:r>
              <a:rPr lang="fi-FI" dirty="0" err="1" smtClean="0"/>
              <a:t>Private</a:t>
            </a:r>
            <a:r>
              <a:rPr lang="fi-FI" dirty="0" smtClean="0"/>
              <a:t> </a:t>
            </a:r>
            <a:r>
              <a:rPr lang="fi-FI" dirty="0" err="1" smtClean="0"/>
              <a:t>Development</a:t>
            </a:r>
            <a:r>
              <a:rPr lang="fi-FI" dirty="0" smtClean="0"/>
              <a:t> Company                   in Waste </a:t>
            </a:r>
            <a:r>
              <a:rPr lang="fi-FI" dirty="0" err="1" smtClean="0"/>
              <a:t>Composites</a:t>
            </a: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5" name="Tekstikehys 14"/>
          <p:cNvSpPr txBox="1"/>
          <p:nvPr/>
        </p:nvSpPr>
        <p:spPr>
          <a:xfrm>
            <a:off x="3707904" y="2708920"/>
            <a:ext cx="51845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SME founded 1995</a:t>
            </a:r>
          </a:p>
          <a:p>
            <a:pPr>
              <a:buFont typeface="Wingdings" pitchFamily="2" charset="2"/>
              <a:buChar char="v"/>
            </a:pPr>
            <a:endParaRPr lang="en-US" sz="2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Inventor of unique CONEX®-Extrusion Technology</a:t>
            </a:r>
          </a:p>
          <a:p>
            <a:pPr>
              <a:buFont typeface="Wingdings" pitchFamily="2" charset="2"/>
              <a:buChar char="v"/>
            </a:pPr>
            <a:endParaRPr lang="en-US" sz="2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Participation in EU-Commission funded R&amp;D-projects;</a:t>
            </a:r>
          </a:p>
          <a:p>
            <a:pPr lvl="1"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  <a:latin typeface="Calibri" pitchFamily="34" charset="0"/>
                <a:hlinkClick r:id="rId2"/>
              </a:rPr>
              <a:t> http://www.ircow.eu/</a:t>
            </a:r>
            <a:endParaRPr lang="en-US" sz="1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Calibri" pitchFamily="34" charset="0"/>
                <a:hlinkClick r:id="rId3"/>
              </a:rPr>
              <a:t>https://osirysproject.eu/</a:t>
            </a:r>
            <a:endParaRPr lang="en-US" sz="1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Calibri" pitchFamily="34" charset="0"/>
                <a:hlinkClick r:id="rId4"/>
              </a:rPr>
              <a:t>http://www.hiserproject.eu/</a:t>
            </a:r>
            <a:endParaRPr lang="en-US" sz="1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Calibri" pitchFamily="34" charset="0"/>
                <a:hlinkClick r:id="rId5"/>
              </a:rPr>
              <a:t>http://cordis.europa.eu/project/rcn/210181_en.html</a:t>
            </a:r>
            <a:endParaRPr lang="en-US" sz="1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  <a:p>
            <a:pPr lvl="1">
              <a:buFontTx/>
              <a:buChar char="-"/>
            </a:pPr>
            <a:endParaRPr lang="en-US" sz="200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Outsourced client R&amp;D-projects from waste composites for major corporations (including among others);</a:t>
            </a:r>
          </a:p>
          <a:p>
            <a:pPr lvl="1">
              <a:buFontTx/>
              <a:buChar char="-"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UPM; see </a:t>
            </a:r>
            <a:r>
              <a:rPr lang="en-US" sz="1400" dirty="0" smtClean="0">
                <a:solidFill>
                  <a:schemeClr val="accent1"/>
                </a:solidFill>
                <a:latin typeface="Calibri" pitchFamily="34" charset="0"/>
                <a:hlinkClick r:id="rId6"/>
              </a:rPr>
              <a:t>http://www.conenor.com/client-projects-trials/</a:t>
            </a:r>
            <a:endParaRPr lang="en-US" sz="1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StoraEnso</a:t>
            </a:r>
            <a:endParaRPr lang="en-US" sz="16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Kuusakoski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/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Metsähallitus</a:t>
            </a:r>
            <a:endParaRPr lang="en-US" sz="16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  <a:p>
            <a:pPr lvl="1">
              <a:buFontTx/>
              <a:buChar char="-"/>
            </a:pPr>
            <a:endParaRPr lang="en-US" sz="2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Composite extrusion facilities for R&amp;D, sampling  and pilot production at </a:t>
            </a:r>
            <a:r>
              <a:rPr lang="en-US" sz="1600" b="1" dirty="0" err="1" smtClean="0">
                <a:solidFill>
                  <a:schemeClr val="accent1"/>
                </a:solidFill>
                <a:latin typeface="Calibri" pitchFamily="34" charset="0"/>
              </a:rPr>
              <a:t>Orimattila</a:t>
            </a: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Town in South-Finland</a:t>
            </a:r>
            <a:endParaRPr lang="en-US" sz="1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9218" name="Picture 2" descr="https://static1.squarespace.com/static/5330780de4b025b2a08440a4/t/535ab05ce4b031e5af48abf1/1398452324152/?format=500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96952"/>
            <a:ext cx="3322340" cy="2491755"/>
          </a:xfrm>
          <a:prstGeom prst="rect">
            <a:avLst/>
          </a:prstGeom>
          <a:noFill/>
        </p:spPr>
      </p:pic>
      <p:pic>
        <p:nvPicPr>
          <p:cNvPr id="7" name="Kuva 6" descr="Conenor logo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5661248"/>
            <a:ext cx="1878261" cy="360000"/>
          </a:xfrm>
          <a:prstGeom prst="rect">
            <a:avLst/>
          </a:prstGeom>
        </p:spPr>
      </p:pic>
      <p:sp>
        <p:nvSpPr>
          <p:cNvPr id="8" name="Tekstikehys 7"/>
          <p:cNvSpPr txBox="1"/>
          <p:nvPr/>
        </p:nvSpPr>
        <p:spPr>
          <a:xfrm>
            <a:off x="971600" y="60212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chemeClr val="tx2"/>
                </a:solidFill>
                <a:hlinkClick r:id="rId9"/>
              </a:rPr>
              <a:t>www.conenor.com</a:t>
            </a:r>
            <a:endParaRPr lang="fi-FI" dirty="0" smtClean="0">
              <a:solidFill>
                <a:schemeClr val="tx2"/>
              </a:solidFill>
            </a:endParaRPr>
          </a:p>
          <a:p>
            <a:endParaRPr lang="fi-FI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4644008" y="2743200"/>
            <a:ext cx="4176464" cy="3422104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Over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the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past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20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years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composite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sleepers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made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from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recycled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plastics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have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become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common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standard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products</a:t>
            </a:r>
            <a:endParaRPr lang="fi-FI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endParaRPr lang="fi-FI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several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manufacturers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all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over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the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world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inthe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usa,russia,canada,japan,uk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germany,india,taiwan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Africa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thailand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netherlands</a:t>
            </a:r>
            <a:r>
              <a:rPr lang="fi-FI" dirty="0" smtClean="0">
                <a:latin typeface="Calibri" pitchFamily="34" charset="0"/>
                <a:cs typeface="Arial" pitchFamily="34" charset="0"/>
              </a:rPr>
              <a:t> and </a:t>
            </a:r>
            <a:r>
              <a:rPr lang="fi-FI" dirty="0" err="1" smtClean="0">
                <a:latin typeface="Calibri" pitchFamily="34" charset="0"/>
                <a:cs typeface="Arial" pitchFamily="34" charset="0"/>
              </a:rPr>
              <a:t>australia</a:t>
            </a:r>
            <a:endParaRPr lang="fi-FI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endParaRPr lang="fi-FI" b="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b="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composite railway sleepers are replacing existing concrete, steel and, particularly, timber ones in both mainline and heavy haul rail networks</a:t>
            </a:r>
            <a:endParaRPr lang="fi-FI" dirty="0" smtClean="0">
              <a:latin typeface="Calibri" pitchFamily="34" charset="0"/>
              <a:cs typeface="Arial" pitchFamily="34" charset="0"/>
            </a:endParaRPr>
          </a:p>
          <a:p>
            <a:pPr algn="l"/>
            <a:endParaRPr lang="fi-FI" dirty="0" smtClean="0">
              <a:latin typeface="Calibri" pitchFamily="34" charset="0"/>
              <a:cs typeface="Arial" pitchFamily="34" charset="0"/>
            </a:endParaRPr>
          </a:p>
          <a:p>
            <a:pPr algn="l"/>
            <a:endParaRPr lang="fi-FI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Composite</a:t>
            </a:r>
            <a:r>
              <a:rPr lang="fi-FI" dirty="0" smtClean="0"/>
              <a:t> Railway </a:t>
            </a:r>
            <a:r>
              <a:rPr lang="fi-FI" dirty="0" err="1" smtClean="0"/>
              <a:t>Crossties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800" dirty="0" smtClean="0"/>
              <a:t>(</a:t>
            </a:r>
            <a:r>
              <a:rPr lang="fi-FI" sz="2800" dirty="0" err="1" smtClean="0"/>
              <a:t>known</a:t>
            </a:r>
            <a:r>
              <a:rPr lang="fi-FI" sz="2800" dirty="0" smtClean="0"/>
              <a:t> </a:t>
            </a:r>
            <a:r>
              <a:rPr lang="fi-FI" sz="2800" dirty="0" err="1" smtClean="0"/>
              <a:t>also</a:t>
            </a:r>
            <a:r>
              <a:rPr lang="fi-FI" sz="2800" dirty="0" smtClean="0"/>
              <a:t> as ”</a:t>
            </a:r>
            <a:r>
              <a:rPr lang="fi-FI" sz="2800" dirty="0" err="1" smtClean="0"/>
              <a:t>Sleepers</a:t>
            </a:r>
            <a:r>
              <a:rPr lang="fi-FI" sz="2800" dirty="0" smtClean="0"/>
              <a:t>”)</a:t>
            </a:r>
            <a:endParaRPr lang="fi-FI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06086"/>
            <a:ext cx="4104456" cy="335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323528" y="6165304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r</a:t>
            </a:r>
            <a:r>
              <a:rPr lang="fi-FI" sz="1000" dirty="0" err="1" smtClean="0"/>
              <a:t>eferences</a:t>
            </a:r>
            <a:r>
              <a:rPr lang="fi-FI" sz="1000" dirty="0" smtClean="0"/>
              <a:t> </a:t>
            </a:r>
            <a:r>
              <a:rPr lang="fi-FI" sz="1000" dirty="0" err="1" smtClean="0"/>
              <a:t>from</a:t>
            </a:r>
            <a:r>
              <a:rPr lang="fi-FI" sz="1000" dirty="0" smtClean="0"/>
              <a:t> </a:t>
            </a:r>
            <a:r>
              <a:rPr lang="fi-FI" sz="1000" dirty="0" err="1" smtClean="0"/>
              <a:t>one</a:t>
            </a:r>
            <a:r>
              <a:rPr lang="fi-FI" sz="1000" dirty="0" smtClean="0"/>
              <a:t> US </a:t>
            </a:r>
            <a:r>
              <a:rPr lang="fi-FI" sz="1000" dirty="0" err="1" smtClean="0"/>
              <a:t>manufacturer</a:t>
            </a:r>
            <a:r>
              <a:rPr lang="fi-FI" sz="1000" dirty="0" smtClean="0"/>
              <a:t> </a:t>
            </a:r>
            <a:r>
              <a:rPr lang="fi-FI" sz="1000" dirty="0" err="1" smtClean="0"/>
              <a:t>Axion</a:t>
            </a:r>
            <a:endParaRPr lang="fi-FI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3563888" y="2636912"/>
            <a:ext cx="5400600" cy="342210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fi-FI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dirty="0" smtClean="0">
                <a:latin typeface="Calibri" pitchFamily="34" charset="0"/>
              </a:rPr>
              <a:t>ENGINEERING</a:t>
            </a:r>
          </a:p>
          <a:p>
            <a:pPr algn="l"/>
            <a:r>
              <a:rPr lang="fi-FI" sz="1200" dirty="0" smtClean="0">
                <a:latin typeface="Calibri" pitchFamily="34" charset="0"/>
              </a:rPr>
              <a:t> - </a:t>
            </a:r>
            <a:r>
              <a:rPr lang="fi-FI" sz="1200" dirty="0" err="1" smtClean="0">
                <a:latin typeface="Calibri" pitchFamily="34" charset="0"/>
              </a:rPr>
              <a:t>Meet</a:t>
            </a:r>
            <a:r>
              <a:rPr lang="fi-FI" sz="1200" dirty="0" smtClean="0">
                <a:latin typeface="Calibri" pitchFamily="34" charset="0"/>
              </a:rPr>
              <a:t> and </a:t>
            </a:r>
            <a:r>
              <a:rPr lang="fi-FI" sz="1200" dirty="0" err="1" smtClean="0">
                <a:latin typeface="Calibri" pitchFamily="34" charset="0"/>
              </a:rPr>
              <a:t>exceed</a:t>
            </a:r>
            <a:r>
              <a:rPr lang="fi-FI" sz="1200" dirty="0" smtClean="0">
                <a:latin typeface="Calibri" pitchFamily="34" charset="0"/>
              </a:rPr>
              <a:t> national </a:t>
            </a:r>
            <a:r>
              <a:rPr lang="fi-FI" sz="1200" dirty="0" err="1" smtClean="0">
                <a:latin typeface="Calibri" pitchFamily="34" charset="0"/>
              </a:rPr>
              <a:t>standards</a:t>
            </a:r>
            <a:endParaRPr lang="fi-FI" sz="1200" dirty="0" smtClean="0">
              <a:latin typeface="Calibri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sz="1400" dirty="0" smtClean="0">
                <a:latin typeface="Calibri" pitchFamily="34" charset="0"/>
              </a:rPr>
              <a:t> </a:t>
            </a:r>
            <a:r>
              <a:rPr lang="fi-FI" dirty="0" smtClean="0">
                <a:latin typeface="Calibri" pitchFamily="34" charset="0"/>
              </a:rPr>
              <a:t>MORE DURABLE</a:t>
            </a:r>
          </a:p>
          <a:p>
            <a:pPr algn="l"/>
            <a:r>
              <a:rPr lang="fi-FI" sz="1200" dirty="0" smtClean="0">
                <a:latin typeface="Calibri" pitchFamily="34" charset="0"/>
              </a:rPr>
              <a:t> - RESISTANT to </a:t>
            </a:r>
            <a:r>
              <a:rPr lang="fi-FI" sz="1200" dirty="0" err="1" smtClean="0">
                <a:latin typeface="Calibri" pitchFamily="34" charset="0"/>
              </a:rPr>
              <a:t>rot</a:t>
            </a:r>
            <a:r>
              <a:rPr lang="fi-FI" sz="1200" dirty="0" smtClean="0">
                <a:latin typeface="Calibri" pitchFamily="34" charset="0"/>
              </a:rPr>
              <a:t>, </a:t>
            </a:r>
            <a:r>
              <a:rPr lang="fi-FI" sz="1200" dirty="0" err="1" smtClean="0">
                <a:latin typeface="Calibri" pitchFamily="34" charset="0"/>
              </a:rPr>
              <a:t>fungus</a:t>
            </a:r>
            <a:r>
              <a:rPr lang="fi-FI" sz="1200" dirty="0" smtClean="0">
                <a:latin typeface="Calibri" pitchFamily="34" charset="0"/>
              </a:rPr>
              <a:t>, </a:t>
            </a:r>
            <a:r>
              <a:rPr lang="fi-FI" sz="1200" dirty="0" err="1" smtClean="0">
                <a:latin typeface="Calibri" pitchFamily="34" charset="0"/>
              </a:rPr>
              <a:t>insects</a:t>
            </a:r>
            <a:r>
              <a:rPr lang="fi-FI" sz="1200" dirty="0" smtClean="0">
                <a:latin typeface="Calibri" pitchFamily="34" charset="0"/>
              </a:rPr>
              <a:t>, and </a:t>
            </a:r>
            <a:r>
              <a:rPr lang="fi-FI" sz="1200" dirty="0" err="1" smtClean="0">
                <a:latin typeface="Calibri" pitchFamily="34" charset="0"/>
              </a:rPr>
              <a:t>moisture</a:t>
            </a:r>
            <a:endParaRPr lang="fi-FI" sz="1200" dirty="0" smtClean="0">
              <a:latin typeface="Calibri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sz="1400" dirty="0" smtClean="0">
                <a:latin typeface="Calibri" pitchFamily="34" charset="0"/>
              </a:rPr>
              <a:t> </a:t>
            </a:r>
            <a:r>
              <a:rPr lang="fi-FI" dirty="0" smtClean="0">
                <a:latin typeface="Calibri" pitchFamily="34" charset="0"/>
              </a:rPr>
              <a:t>EASY-TO-INSTALL</a:t>
            </a:r>
          </a:p>
          <a:p>
            <a:pPr algn="l"/>
            <a:r>
              <a:rPr lang="fi-FI" sz="1200" dirty="0" smtClean="0">
                <a:latin typeface="Calibri" pitchFamily="34" charset="0"/>
              </a:rPr>
              <a:t> - </a:t>
            </a:r>
            <a:r>
              <a:rPr lang="fi-FI" sz="1200" dirty="0" err="1" smtClean="0">
                <a:latin typeface="Calibri" pitchFamily="34" charset="0"/>
              </a:rPr>
              <a:t>Installs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using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traditional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wood-tie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equipment</a:t>
            </a:r>
            <a:endParaRPr lang="fi-FI" sz="1200" dirty="0" smtClean="0">
              <a:latin typeface="Calibri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sz="1400" dirty="0" smtClean="0">
                <a:latin typeface="Calibri" pitchFamily="34" charset="0"/>
              </a:rPr>
              <a:t> </a:t>
            </a:r>
            <a:r>
              <a:rPr lang="fi-FI" dirty="0" smtClean="0">
                <a:latin typeface="Calibri" pitchFamily="34" charset="0"/>
              </a:rPr>
              <a:t>ENVIRONMENTALLY SAFER &amp; CLEANER</a:t>
            </a:r>
          </a:p>
          <a:p>
            <a:pPr algn="l"/>
            <a:r>
              <a:rPr lang="fi-FI" sz="1200" dirty="0" smtClean="0">
                <a:latin typeface="Calibri" pitchFamily="34" charset="0"/>
              </a:rPr>
              <a:t> - INERT </a:t>
            </a:r>
            <a:r>
              <a:rPr lang="fi-FI" sz="1200" dirty="0" err="1" smtClean="0">
                <a:latin typeface="Calibri" pitchFamily="34" charset="0"/>
              </a:rPr>
              <a:t>Material</a:t>
            </a:r>
            <a:r>
              <a:rPr lang="fi-FI" sz="1200" dirty="0" smtClean="0">
                <a:latin typeface="Calibri" pitchFamily="34" charset="0"/>
              </a:rPr>
              <a:t> and </a:t>
            </a:r>
            <a:r>
              <a:rPr lang="fi-FI" sz="1200" dirty="0" err="1" smtClean="0">
                <a:latin typeface="Calibri" pitchFamily="34" charset="0"/>
              </a:rPr>
              <a:t>contains</a:t>
            </a:r>
            <a:r>
              <a:rPr lang="fi-FI" sz="1200" dirty="0" smtClean="0">
                <a:latin typeface="Calibri" pitchFamily="34" charset="0"/>
              </a:rPr>
              <a:t> no </a:t>
            </a:r>
            <a:r>
              <a:rPr lang="fi-FI" sz="1200" dirty="0" err="1" smtClean="0">
                <a:latin typeface="Calibri" pitchFamily="34" charset="0"/>
              </a:rPr>
              <a:t>toxic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materials</a:t>
            </a:r>
            <a:endParaRPr lang="fi-FI" sz="1200" dirty="0" smtClean="0">
              <a:latin typeface="Calibri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dirty="0" smtClean="0">
                <a:latin typeface="Calibri" pitchFamily="34" charset="0"/>
              </a:rPr>
              <a:t> GREEN SUSTAINABLE PRODUCT</a:t>
            </a:r>
          </a:p>
          <a:p>
            <a:pPr algn="l"/>
            <a:r>
              <a:rPr lang="fi-FI" sz="1200" dirty="0" smtClean="0">
                <a:latin typeface="Calibri" pitchFamily="34" charset="0"/>
              </a:rPr>
              <a:t> - Made </a:t>
            </a:r>
            <a:r>
              <a:rPr lang="fi-FI" sz="1200" dirty="0" err="1" smtClean="0">
                <a:latin typeface="Calibri" pitchFamily="34" charset="0"/>
              </a:rPr>
              <a:t>from</a:t>
            </a:r>
            <a:r>
              <a:rPr lang="fi-FI" sz="1200" dirty="0" smtClean="0">
                <a:latin typeface="Calibri" pitchFamily="34" charset="0"/>
              </a:rPr>
              <a:t> 100% </a:t>
            </a:r>
            <a:r>
              <a:rPr lang="fi-FI" sz="1200" dirty="0" err="1" smtClean="0">
                <a:latin typeface="Calibri" pitchFamily="34" charset="0"/>
              </a:rPr>
              <a:t>recycled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material</a:t>
            </a:r>
            <a:r>
              <a:rPr lang="fi-FI" sz="1200" dirty="0" smtClean="0">
                <a:latin typeface="Calibri" pitchFamily="34" charset="0"/>
              </a:rPr>
              <a:t> and </a:t>
            </a:r>
            <a:r>
              <a:rPr lang="fi-FI" sz="1200" dirty="0" err="1" smtClean="0">
                <a:latin typeface="Calibri" pitchFamily="34" charset="0"/>
              </a:rPr>
              <a:t>are</a:t>
            </a:r>
            <a:r>
              <a:rPr lang="fi-FI" sz="1200" dirty="0" smtClean="0">
                <a:latin typeface="Calibri" pitchFamily="34" charset="0"/>
              </a:rPr>
              <a:t> 100%</a:t>
            </a:r>
          </a:p>
          <a:p>
            <a:pPr algn="l"/>
            <a:r>
              <a:rPr lang="fi-FI" sz="1200" dirty="0" err="1" smtClean="0">
                <a:latin typeface="Calibri" pitchFamily="34" charset="0"/>
              </a:rPr>
              <a:t>recyclable</a:t>
            </a:r>
            <a:r>
              <a:rPr lang="fi-FI" sz="1200" dirty="0" smtClean="0">
                <a:latin typeface="Calibri" pitchFamily="34" charset="0"/>
              </a:rPr>
              <a:t> at the </a:t>
            </a:r>
            <a:r>
              <a:rPr lang="fi-FI" sz="1200" dirty="0" err="1" smtClean="0">
                <a:latin typeface="Calibri" pitchFamily="34" charset="0"/>
              </a:rPr>
              <a:t>end</a:t>
            </a:r>
            <a:r>
              <a:rPr lang="fi-FI" sz="1200" dirty="0" smtClean="0">
                <a:latin typeface="Calibri" pitchFamily="34" charset="0"/>
              </a:rPr>
              <a:t> of </a:t>
            </a:r>
            <a:r>
              <a:rPr lang="fi-FI" sz="1200" dirty="0" err="1" smtClean="0">
                <a:latin typeface="Calibri" pitchFamily="34" charset="0"/>
              </a:rPr>
              <a:t>their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longlife</a:t>
            </a:r>
            <a:endParaRPr lang="fi-FI" sz="1200" dirty="0" smtClean="0">
              <a:latin typeface="Calibri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dirty="0" smtClean="0">
                <a:latin typeface="Calibri" pitchFamily="34" charset="0"/>
              </a:rPr>
              <a:t> PROVEN LONGER LASTING</a:t>
            </a:r>
          </a:p>
          <a:p>
            <a:pPr algn="l"/>
            <a:r>
              <a:rPr lang="fi-FI" sz="1200" dirty="0" smtClean="0">
                <a:latin typeface="Calibri" pitchFamily="34" charset="0"/>
              </a:rPr>
              <a:t> - </a:t>
            </a:r>
            <a:r>
              <a:rPr lang="fi-FI" sz="1200" dirty="0" err="1" smtClean="0">
                <a:latin typeface="Calibri" pitchFamily="34" charset="0"/>
              </a:rPr>
              <a:t>Resist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plate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wear</a:t>
            </a:r>
            <a:r>
              <a:rPr lang="fi-FI" sz="1200" dirty="0" smtClean="0">
                <a:latin typeface="Calibri" pitchFamily="34" charset="0"/>
              </a:rPr>
              <a:t>, </a:t>
            </a:r>
            <a:r>
              <a:rPr lang="fi-FI" sz="1200" dirty="0" err="1" smtClean="0">
                <a:latin typeface="Calibri" pitchFamily="34" charset="0"/>
              </a:rPr>
              <a:t>hold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spikes</a:t>
            </a:r>
            <a:r>
              <a:rPr lang="fi-FI" sz="1200" dirty="0" smtClean="0">
                <a:latin typeface="Calibri" pitchFamily="34" charset="0"/>
              </a:rPr>
              <a:t>, and </a:t>
            </a:r>
            <a:r>
              <a:rPr lang="fi-FI" sz="1200" dirty="0" err="1" smtClean="0">
                <a:latin typeface="Calibri" pitchFamily="34" charset="0"/>
              </a:rPr>
              <a:t>maintain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gauge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accumulating</a:t>
            </a:r>
            <a:r>
              <a:rPr lang="fi-FI" sz="1200" dirty="0" smtClean="0">
                <a:latin typeface="Calibri" pitchFamily="34" charset="0"/>
              </a:rPr>
              <a:t> WELL </a:t>
            </a:r>
            <a:r>
              <a:rPr lang="fi-FI" sz="1200" dirty="0" err="1" smtClean="0">
                <a:latin typeface="Calibri" pitchFamily="34" charset="0"/>
              </a:rPr>
              <a:t>axle</a:t>
            </a:r>
            <a:r>
              <a:rPr lang="fi-FI" sz="1200" dirty="0" smtClean="0">
                <a:latin typeface="Calibri" pitchFamily="34" charset="0"/>
              </a:rPr>
              <a:t> </a:t>
            </a:r>
            <a:r>
              <a:rPr lang="fi-FI" sz="1200" dirty="0" err="1" smtClean="0">
                <a:latin typeface="Calibri" pitchFamily="34" charset="0"/>
              </a:rPr>
              <a:t>loads</a:t>
            </a:r>
            <a:endParaRPr lang="fi-FI" sz="1200" dirty="0" smtClean="0">
              <a:latin typeface="Calibri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dirty="0" smtClean="0">
                <a:latin typeface="Calibri" pitchFamily="34" charset="0"/>
              </a:rPr>
              <a:t> </a:t>
            </a:r>
            <a:r>
              <a:rPr lang="fi-FI" dirty="0" err="1" smtClean="0">
                <a:latin typeface="Calibri" pitchFamily="34" charset="0"/>
              </a:rPr>
              <a:t>Lower</a:t>
            </a:r>
            <a:r>
              <a:rPr lang="fi-FI" dirty="0" smtClean="0">
                <a:latin typeface="Calibri" pitchFamily="34" charset="0"/>
              </a:rPr>
              <a:t> life </a:t>
            </a:r>
            <a:r>
              <a:rPr lang="fi-FI" dirty="0" err="1" smtClean="0">
                <a:latin typeface="Calibri" pitchFamily="34" charset="0"/>
              </a:rPr>
              <a:t>cycle</a:t>
            </a:r>
            <a:r>
              <a:rPr lang="fi-FI" dirty="0" smtClean="0">
                <a:latin typeface="Calibri" pitchFamily="34" charset="0"/>
              </a:rPr>
              <a:t> </a:t>
            </a:r>
            <a:r>
              <a:rPr lang="fi-FI" dirty="0" err="1" smtClean="0">
                <a:latin typeface="Calibri" pitchFamily="34" charset="0"/>
              </a:rPr>
              <a:t>costs</a:t>
            </a:r>
            <a:endParaRPr lang="fi-FI" dirty="0" smtClean="0">
              <a:latin typeface="Calibri" pitchFamily="34" charset="0"/>
            </a:endParaRPr>
          </a:p>
          <a:p>
            <a:pPr algn="l"/>
            <a:endParaRPr lang="fi-FI" sz="12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Benefits</a:t>
            </a:r>
            <a:r>
              <a:rPr lang="fi-FI" dirty="0" smtClean="0"/>
              <a:t> of </a:t>
            </a:r>
            <a:r>
              <a:rPr lang="fi-FI" dirty="0" err="1" smtClean="0"/>
              <a:t>Composite</a:t>
            </a:r>
            <a:r>
              <a:rPr lang="fi-FI" dirty="0" smtClean="0"/>
              <a:t> </a:t>
            </a:r>
            <a:r>
              <a:rPr lang="fi-FI" dirty="0" err="1" smtClean="0"/>
              <a:t>Sleepers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800" dirty="0"/>
          </a:p>
        </p:txBody>
      </p:sp>
      <p:pic>
        <p:nvPicPr>
          <p:cNvPr id="5" name="Kuva 4" descr="tietek slee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18645"/>
            <a:ext cx="2867025" cy="1590675"/>
          </a:xfrm>
          <a:prstGeom prst="rect">
            <a:avLst/>
          </a:prstGeom>
        </p:spPr>
      </p:pic>
      <p:pic>
        <p:nvPicPr>
          <p:cNvPr id="6" name="Kuva 5" descr="tv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574" y="2705180"/>
            <a:ext cx="2597274" cy="1947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2411760" y="2671192"/>
            <a:ext cx="6408712" cy="342210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fi-FI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sz="1300" dirty="0" smtClean="0">
                <a:latin typeface="Calibri" pitchFamily="34" charset="0"/>
                <a:cs typeface="Arial" pitchFamily="34" charset="0"/>
                <a:hlinkClick r:id="rId2"/>
              </a:rPr>
              <a:t>http://www.axionsi.com/</a:t>
            </a:r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sz="1300" dirty="0" smtClean="0">
                <a:latin typeface="Calibri" pitchFamily="34" charset="0"/>
                <a:cs typeface="Arial" pitchFamily="34" charset="0"/>
                <a:hlinkClick r:id="rId3"/>
              </a:rPr>
              <a:t>http://www.atlasties.com/index.php</a:t>
            </a:r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sz="1300" dirty="0" smtClean="0">
                <a:latin typeface="Calibri" pitchFamily="34" charset="0"/>
                <a:cs typeface="Arial" pitchFamily="34" charset="0"/>
                <a:hlinkClick r:id="rId4"/>
              </a:rPr>
              <a:t>http://www.boiscommercialwood.com/catContent.asp?cat2ID=24</a:t>
            </a:r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sz="1300" dirty="0" smtClean="0">
                <a:latin typeface="Calibri" pitchFamily="34" charset="0"/>
                <a:cs typeface="Arial" pitchFamily="34" charset="0"/>
                <a:hlinkClick r:id="rId5"/>
              </a:rPr>
              <a:t>http://integrico.com/products/integrities/</a:t>
            </a:r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sz="1300" dirty="0" smtClean="0">
                <a:latin typeface="Calibri" pitchFamily="34" charset="0"/>
                <a:cs typeface="Arial" pitchFamily="34" charset="0"/>
                <a:hlinkClick r:id="rId6"/>
              </a:rPr>
              <a:t>http://www.tietek.net/product.asp</a:t>
            </a:r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sz="1300" dirty="0" smtClean="0">
                <a:latin typeface="Calibri" pitchFamily="34" charset="0"/>
                <a:cs typeface="Arial" pitchFamily="34" charset="0"/>
                <a:hlinkClick r:id="rId7"/>
              </a:rPr>
              <a:t>http://www.sicut.co.uk/</a:t>
            </a:r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sz="1300" dirty="0" smtClean="0">
                <a:latin typeface="Calibri" pitchFamily="34" charset="0"/>
                <a:cs typeface="Arial" pitchFamily="34" charset="0"/>
                <a:hlinkClick r:id="rId8"/>
              </a:rPr>
              <a:t>http://www.icsservices.com.au/wkg/pdfs/Carbonlocmanualgeneral5.pdf</a:t>
            </a:r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i-FI" sz="1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i-FI" sz="1300" dirty="0" smtClean="0">
                <a:latin typeface="Calibri" pitchFamily="34" charset="0"/>
                <a:cs typeface="Arial" pitchFamily="34" charset="0"/>
                <a:hlinkClick r:id="rId9"/>
              </a:rPr>
              <a:t>http://tvema.com/catalog/support-systems.html</a:t>
            </a:r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/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endParaRPr lang="fi-FI" sz="1300" dirty="0" smtClean="0">
              <a:latin typeface="Calibri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endParaRPr lang="fi-FI" sz="13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Manufacturers</a:t>
            </a:r>
            <a:r>
              <a:rPr lang="fi-FI" dirty="0" smtClean="0"/>
              <a:t> of              </a:t>
            </a:r>
            <a:r>
              <a:rPr lang="fi-FI" dirty="0" err="1" smtClean="0"/>
              <a:t>Composite</a:t>
            </a:r>
            <a:r>
              <a:rPr lang="fi-FI" dirty="0" smtClean="0"/>
              <a:t> </a:t>
            </a:r>
            <a:r>
              <a:rPr lang="fi-FI" dirty="0" err="1" smtClean="0"/>
              <a:t>Sleepers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708920"/>
            <a:ext cx="1800000" cy="9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va 6" descr="Integric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3861160"/>
            <a:ext cx="1800000" cy="1008000"/>
          </a:xfrm>
          <a:prstGeom prst="rect">
            <a:avLst/>
          </a:prstGeom>
        </p:spPr>
      </p:pic>
      <p:pic>
        <p:nvPicPr>
          <p:cNvPr id="8" name="Kuva 7" descr="tietek_logorgb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5536" y="5181304"/>
            <a:ext cx="1800000" cy="984000"/>
          </a:xfrm>
          <a:prstGeom prst="rect">
            <a:avLst/>
          </a:prstGeom>
        </p:spPr>
      </p:pic>
      <p:pic>
        <p:nvPicPr>
          <p:cNvPr id="9" name="Kuva 8" descr="sicu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6176" y="5646239"/>
            <a:ext cx="2520000" cy="61240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472" y="5502223"/>
            <a:ext cx="2520000" cy="80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orakulmio 10"/>
          <p:cNvSpPr/>
          <p:nvPr/>
        </p:nvSpPr>
        <p:spPr>
          <a:xfrm rot="20138748">
            <a:off x="6904891" y="923453"/>
            <a:ext cx="20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fi-FI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examples</a:t>
            </a:r>
            <a:endParaRPr lang="fi-FI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Kuva 11" descr="tvem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27342" y="5517232"/>
            <a:ext cx="992530" cy="9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Manufacturing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 of              </a:t>
            </a:r>
            <a:r>
              <a:rPr lang="fi-FI" dirty="0" err="1" smtClean="0"/>
              <a:t>Composite</a:t>
            </a:r>
            <a:r>
              <a:rPr lang="fi-FI" dirty="0" smtClean="0"/>
              <a:t> </a:t>
            </a:r>
            <a:r>
              <a:rPr lang="fi-FI" dirty="0" err="1" smtClean="0"/>
              <a:t>Sleepers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8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idx="1"/>
          </p:nvPr>
        </p:nvSpPr>
        <p:spPr>
          <a:xfrm>
            <a:off x="3347864" y="2743200"/>
            <a:ext cx="5688632" cy="3566120"/>
          </a:xfrm>
        </p:spPr>
        <p:txBody>
          <a:bodyPr>
            <a:normAutofit fontScale="92500"/>
          </a:bodyPr>
          <a:lstStyle/>
          <a:p>
            <a:pPr algn="l"/>
            <a:r>
              <a:rPr lang="fi-FI" sz="2000" u="sng" dirty="0" err="1" smtClean="0"/>
              <a:t>Manugacturing</a:t>
            </a:r>
            <a:r>
              <a:rPr lang="fi-FI" sz="2000" u="sng" dirty="0" smtClean="0"/>
              <a:t> of </a:t>
            </a:r>
            <a:r>
              <a:rPr lang="fi-FI" sz="2000" u="sng" dirty="0" err="1" smtClean="0"/>
              <a:t>composite</a:t>
            </a:r>
            <a:r>
              <a:rPr lang="fi-FI" sz="2000" u="sng" dirty="0" smtClean="0"/>
              <a:t> </a:t>
            </a:r>
            <a:r>
              <a:rPr lang="fi-FI" sz="2000" u="sng" dirty="0" err="1" smtClean="0"/>
              <a:t>sleepers</a:t>
            </a:r>
            <a:r>
              <a:rPr lang="fi-FI" sz="2000" u="sng" dirty="0" smtClean="0"/>
              <a:t> in </a:t>
            </a:r>
            <a:r>
              <a:rPr lang="fi-FI" sz="2000" u="sng" dirty="0" err="1" smtClean="0"/>
              <a:t>three</a:t>
            </a:r>
            <a:r>
              <a:rPr lang="fi-FI" sz="2000" u="sng" dirty="0" smtClean="0"/>
              <a:t> </a:t>
            </a:r>
            <a:r>
              <a:rPr lang="fi-FI" sz="2000" u="sng" dirty="0" err="1" smtClean="0"/>
              <a:t>steps</a:t>
            </a:r>
            <a:r>
              <a:rPr lang="fi-FI" sz="2000" u="sng" dirty="0" smtClean="0"/>
              <a:t>;</a:t>
            </a:r>
          </a:p>
          <a:p>
            <a:pPr algn="l"/>
            <a:endParaRPr lang="fi-FI" dirty="0" smtClean="0"/>
          </a:p>
          <a:p>
            <a:pPr marL="342900" indent="-342900" algn="l">
              <a:buAutoNum type="arabicPeriod"/>
            </a:pPr>
            <a:r>
              <a:rPr lang="fi-FI" dirty="0" err="1" smtClean="0"/>
              <a:t>Processing</a:t>
            </a:r>
            <a:r>
              <a:rPr lang="fi-FI" dirty="0" smtClean="0"/>
              <a:t> </a:t>
            </a:r>
            <a:r>
              <a:rPr lang="fi-FI" dirty="0" err="1" smtClean="0"/>
              <a:t>proper</a:t>
            </a:r>
            <a:r>
              <a:rPr lang="fi-FI" dirty="0" smtClean="0"/>
              <a:t> </a:t>
            </a:r>
            <a:r>
              <a:rPr lang="fi-FI" dirty="0" err="1" smtClean="0"/>
              <a:t>plastic</a:t>
            </a:r>
            <a:r>
              <a:rPr lang="fi-FI" dirty="0" smtClean="0"/>
              <a:t> </a:t>
            </a:r>
            <a:r>
              <a:rPr lang="fi-FI" dirty="0" err="1" smtClean="0"/>
              <a:t>waste</a:t>
            </a:r>
            <a:endParaRPr lang="fi-FI" dirty="0" smtClean="0"/>
          </a:p>
          <a:p>
            <a:pPr marL="342900" indent="-342900" algn="l">
              <a:buAutoNum type="arabicPeriod"/>
            </a:pPr>
            <a:endParaRPr lang="fi-FI" dirty="0" smtClean="0"/>
          </a:p>
          <a:p>
            <a:pPr marL="342900" indent="-342900" algn="l">
              <a:buAutoNum type="arabicPeriod"/>
            </a:pPr>
            <a:r>
              <a:rPr lang="fi-FI" dirty="0" err="1" smtClean="0"/>
              <a:t>Production</a:t>
            </a:r>
            <a:r>
              <a:rPr lang="fi-FI" dirty="0" smtClean="0"/>
              <a:t> of </a:t>
            </a:r>
            <a:r>
              <a:rPr lang="fi-FI" dirty="0" err="1" smtClean="0"/>
              <a:t>composite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r>
              <a:rPr lang="fi-FI" dirty="0" smtClean="0"/>
              <a:t> </a:t>
            </a:r>
            <a:r>
              <a:rPr lang="fi-FI" dirty="0" err="1" smtClean="0"/>
              <a:t>formulation</a:t>
            </a:r>
            <a:r>
              <a:rPr lang="fi-FI" dirty="0" smtClean="0"/>
              <a:t>             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without</a:t>
            </a:r>
            <a:r>
              <a:rPr lang="fi-FI" dirty="0" smtClean="0"/>
              <a:t> </a:t>
            </a:r>
            <a:r>
              <a:rPr lang="fi-FI" dirty="0" err="1" smtClean="0"/>
              <a:t>reinforcements</a:t>
            </a:r>
            <a:endParaRPr lang="fi-FI" dirty="0" smtClean="0"/>
          </a:p>
          <a:p>
            <a:pPr marL="342900" indent="-342900" algn="l">
              <a:buAutoNum type="arabicPeriod"/>
            </a:pPr>
            <a:endParaRPr lang="fi-FI" dirty="0" smtClean="0"/>
          </a:p>
          <a:p>
            <a:pPr marL="342900" indent="-342900" algn="l">
              <a:buAutoNum type="arabicPeriod"/>
            </a:pPr>
            <a:r>
              <a:rPr lang="fi-FI" dirty="0" err="1" smtClean="0"/>
              <a:t>Production</a:t>
            </a:r>
            <a:r>
              <a:rPr lang="fi-FI" dirty="0" smtClean="0"/>
              <a:t> of </a:t>
            </a:r>
            <a:r>
              <a:rPr lang="fi-FI" dirty="0" err="1" smtClean="0"/>
              <a:t>sleepers</a:t>
            </a:r>
            <a:endParaRPr lang="fi-FI" dirty="0" smtClean="0"/>
          </a:p>
          <a:p>
            <a:pPr marL="891540" lvl="1" indent="-342900"/>
            <a:r>
              <a:rPr lang="fi-FI" dirty="0" smtClean="0"/>
              <a:t>-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intrusion</a:t>
            </a:r>
            <a:r>
              <a:rPr lang="fi-FI" dirty="0" smtClean="0"/>
              <a:t> </a:t>
            </a:r>
            <a:r>
              <a:rPr lang="fi-FI" dirty="0" err="1" smtClean="0"/>
              <a:t>method</a:t>
            </a:r>
            <a:endParaRPr lang="fi-FI" dirty="0" smtClean="0"/>
          </a:p>
          <a:p>
            <a:pPr marL="891540" lvl="1" indent="-342900"/>
            <a:r>
              <a:rPr lang="fi-FI" dirty="0" smtClean="0"/>
              <a:t>-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extrusion</a:t>
            </a:r>
            <a:r>
              <a:rPr lang="fi-FI" dirty="0" smtClean="0"/>
              <a:t> </a:t>
            </a:r>
            <a:r>
              <a:rPr lang="fi-FI" dirty="0" err="1" smtClean="0"/>
              <a:t>method</a:t>
            </a:r>
            <a:endParaRPr lang="fi-FI" dirty="0" smtClean="0"/>
          </a:p>
          <a:p>
            <a:pPr marL="342900" indent="-342900" algn="l">
              <a:buAutoNum type="arabicPeriod"/>
            </a:pPr>
            <a:endParaRPr lang="fi-FI" dirty="0"/>
          </a:p>
        </p:txBody>
      </p:sp>
      <p:pic>
        <p:nvPicPr>
          <p:cNvPr id="12" name="Kuva 11" descr="Screen-Shot-2016-10-09-at-3.53.34-PM-e14840158647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48" y="2924944"/>
            <a:ext cx="2880000" cy="1631846"/>
          </a:xfrm>
          <a:prstGeom prst="rect">
            <a:avLst/>
          </a:prstGeom>
        </p:spPr>
      </p:pic>
      <p:pic>
        <p:nvPicPr>
          <p:cNvPr id="13" name="Kuva 12" descr="Axion slee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25144"/>
            <a:ext cx="2880000" cy="1505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Intrusion</a:t>
            </a:r>
            <a:r>
              <a:rPr lang="fi-FI" dirty="0" smtClean="0"/>
              <a:t> </a:t>
            </a:r>
            <a:r>
              <a:rPr lang="fi-FI" dirty="0" err="1" smtClean="0"/>
              <a:t>M</a:t>
            </a:r>
            <a:r>
              <a:rPr lang="fi-FI" dirty="0" err="1" smtClean="0"/>
              <a:t>anufacturing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 </a:t>
            </a:r>
            <a:r>
              <a:rPr lang="fi-FI" dirty="0" smtClean="0"/>
              <a:t> of </a:t>
            </a:r>
            <a:r>
              <a:rPr lang="fi-FI" dirty="0" err="1" smtClean="0"/>
              <a:t>Composite</a:t>
            </a:r>
            <a:r>
              <a:rPr lang="fi-FI" dirty="0" smtClean="0"/>
              <a:t> </a:t>
            </a:r>
            <a:r>
              <a:rPr lang="fi-FI" dirty="0" err="1" smtClean="0"/>
              <a:t>Sleepers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1368426" y="3699991"/>
            <a:ext cx="6480174" cy="1673225"/>
          </a:xfrm>
        </p:spPr>
        <p:txBody>
          <a:bodyPr/>
          <a:lstStyle/>
          <a:p>
            <a:r>
              <a:rPr lang="fi-FI" dirty="0" smtClean="0"/>
              <a:t>Video in </a:t>
            </a:r>
            <a:r>
              <a:rPr lang="fi-FI" dirty="0" err="1" smtClean="0"/>
              <a:t>youtube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integrico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>
                <a:hlinkClick r:id="rId2"/>
              </a:rPr>
              <a:t>https://www.youtube.com/watch?v=8TzNUV-0Wls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Types</a:t>
            </a:r>
            <a:r>
              <a:rPr lang="fi-FI" dirty="0" smtClean="0"/>
              <a:t> of              </a:t>
            </a:r>
            <a:r>
              <a:rPr lang="fi-FI" dirty="0" err="1" smtClean="0"/>
              <a:t>Composite</a:t>
            </a:r>
            <a:r>
              <a:rPr lang="fi-FI" dirty="0" smtClean="0"/>
              <a:t> </a:t>
            </a:r>
            <a:r>
              <a:rPr lang="fi-FI" dirty="0" err="1" smtClean="0"/>
              <a:t>Sleepers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395536" y="2743200"/>
            <a:ext cx="8568952" cy="356612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accent1"/>
                </a:solidFill>
                <a:latin typeface="Calibri" pitchFamily="34" charset="0"/>
              </a:rPr>
              <a:t>Type-1</a:t>
            </a:r>
            <a:r>
              <a:rPr lang="en-US" i="1" dirty="0" smtClean="0">
                <a:latin typeface="Calibri" pitchFamily="34" charset="0"/>
              </a:rPr>
              <a:t> Sleepers with short or no </a:t>
            </a:r>
            <a:r>
              <a:rPr lang="en-US" i="1" dirty="0" err="1" smtClean="0">
                <a:latin typeface="Calibri" pitchFamily="34" charset="0"/>
              </a:rPr>
              <a:t>fibre</a:t>
            </a:r>
            <a:r>
              <a:rPr lang="en-US" i="1" dirty="0" smtClean="0">
                <a:latin typeface="Calibri" pitchFamily="34" charset="0"/>
              </a:rPr>
              <a:t> reinforcements</a:t>
            </a:r>
          </a:p>
          <a:p>
            <a:pPr algn="l"/>
            <a:r>
              <a:rPr lang="en-US" sz="1000" i="1" dirty="0" smtClean="0">
                <a:latin typeface="Calibri" pitchFamily="34" charset="0"/>
              </a:rPr>
              <a:t>	</a:t>
            </a:r>
            <a:r>
              <a:rPr lang="en-US" sz="1200" dirty="0" smtClean="0">
                <a:latin typeface="Calibri" pitchFamily="34" charset="0"/>
              </a:rPr>
              <a:t>Sleepers that consist of recycled plastic (plastic bags, scrapped 	vehicle </a:t>
            </a:r>
            <a:r>
              <a:rPr lang="en-US" sz="1200" dirty="0" err="1" smtClean="0">
                <a:latin typeface="Calibri" pitchFamily="34" charset="0"/>
              </a:rPr>
              <a:t>tyres</a:t>
            </a:r>
            <a:r>
              <a:rPr lang="en-US" sz="1200" dirty="0" smtClean="0">
                <a:latin typeface="Calibri" pitchFamily="34" charset="0"/>
              </a:rPr>
              <a:t>, plastic coffee cups, milk jugs, laundry detergent 	bottles etc.) or bitumen with fillers (sand, gravel, recycled glass or 	short glass </a:t>
            </a:r>
            <a:r>
              <a:rPr lang="en-US" sz="1200" dirty="0" err="1" smtClean="0">
                <a:latin typeface="Calibri" pitchFamily="34" charset="0"/>
              </a:rPr>
              <a:t>fibres</a:t>
            </a:r>
            <a:r>
              <a:rPr lang="en-US" sz="1200" dirty="0" smtClean="0">
                <a:latin typeface="Calibri" pitchFamily="34" charset="0"/>
              </a:rPr>
              <a:t> &lt; 20 mm)</a:t>
            </a:r>
            <a:endParaRPr lang="en-US" sz="1200" i="1" dirty="0" smtClean="0">
              <a:latin typeface="Calibri" pitchFamily="34" charset="0"/>
            </a:endParaRPr>
          </a:p>
          <a:p>
            <a:pPr marL="342900" indent="-342900" algn="l">
              <a:buFont typeface="+mj-lt"/>
              <a:buAutoNum type="arabicParenR"/>
            </a:pPr>
            <a:endParaRPr lang="en-US" sz="1200" i="1" dirty="0" smtClean="0">
              <a:latin typeface="Calibri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accent1"/>
                </a:solidFill>
                <a:latin typeface="Calibri" pitchFamily="34" charset="0"/>
              </a:rPr>
              <a:t>Type-2</a:t>
            </a:r>
            <a:r>
              <a:rPr lang="en-US" i="1" dirty="0" smtClean="0">
                <a:latin typeface="Calibri" pitchFamily="34" charset="0"/>
              </a:rPr>
              <a:t> Sleepers with long </a:t>
            </a:r>
            <a:r>
              <a:rPr lang="en-US" i="1" dirty="0" err="1" smtClean="0">
                <a:latin typeface="Calibri" pitchFamily="34" charset="0"/>
              </a:rPr>
              <a:t>fibre</a:t>
            </a:r>
            <a:r>
              <a:rPr lang="en-US" i="1" dirty="0" smtClean="0">
                <a:latin typeface="Calibri" pitchFamily="34" charset="0"/>
              </a:rPr>
              <a:t> reinforcement in the longitudinal direction</a:t>
            </a:r>
          </a:p>
          <a:p>
            <a:pPr algn="l"/>
            <a:r>
              <a:rPr lang="en-US" sz="1100" dirty="0" smtClean="0">
                <a:latin typeface="Calibri" pitchFamily="34" charset="0"/>
              </a:rPr>
              <a:t>	</a:t>
            </a:r>
            <a:r>
              <a:rPr lang="en-US" sz="1200" dirty="0" smtClean="0">
                <a:latin typeface="Calibri" pitchFamily="34" charset="0"/>
              </a:rPr>
              <a:t>Type-2 sleepers are sleeper technologies reinforced with long 	continuous glass </a:t>
            </a:r>
            <a:r>
              <a:rPr lang="en-US" sz="1200" dirty="0" err="1" smtClean="0">
                <a:latin typeface="Calibri" pitchFamily="34" charset="0"/>
              </a:rPr>
              <a:t>fibrereinforcement</a:t>
            </a:r>
            <a:r>
              <a:rPr lang="en-US" sz="1200" dirty="0" smtClean="0">
                <a:latin typeface="Calibri" pitchFamily="34" charset="0"/>
              </a:rPr>
              <a:t> in the longitudinal direction 	and no or very short random </a:t>
            </a:r>
            <a:r>
              <a:rPr lang="en-US" sz="1200" dirty="0" err="1" smtClean="0">
                <a:latin typeface="Calibri" pitchFamily="34" charset="0"/>
              </a:rPr>
              <a:t>fibre</a:t>
            </a:r>
            <a:r>
              <a:rPr lang="en-US" sz="1200" dirty="0" smtClean="0">
                <a:latin typeface="Calibri" pitchFamily="34" charset="0"/>
              </a:rPr>
              <a:t> in the transverse</a:t>
            </a:r>
            <a:r>
              <a:rPr lang="fi-FI" sz="1200" dirty="0" err="1" smtClean="0">
                <a:latin typeface="Calibri" pitchFamily="34" charset="0"/>
              </a:rPr>
              <a:t>direction</a:t>
            </a:r>
            <a:endParaRPr lang="en-US" sz="1200" i="1" dirty="0" smtClean="0">
              <a:latin typeface="Calibri" pitchFamily="34" charset="0"/>
            </a:endParaRPr>
          </a:p>
          <a:p>
            <a:pPr marL="342900" indent="-342900" algn="l">
              <a:buFont typeface="+mj-lt"/>
              <a:buAutoNum type="arabicParenR"/>
            </a:pPr>
            <a:endParaRPr lang="en-US" sz="1200" i="1" dirty="0" smtClean="0">
              <a:latin typeface="Calibri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accent1"/>
                </a:solidFill>
                <a:latin typeface="Calibri" pitchFamily="34" charset="0"/>
              </a:rPr>
              <a:t>Type-3</a:t>
            </a:r>
            <a:r>
              <a:rPr lang="en-US" i="1" dirty="0" smtClean="0">
                <a:latin typeface="Calibri" pitchFamily="34" charset="0"/>
              </a:rPr>
              <a:t> Sleepers with </a:t>
            </a:r>
            <a:r>
              <a:rPr lang="en-US" i="1" dirty="0" err="1" smtClean="0">
                <a:latin typeface="Calibri" pitchFamily="34" charset="0"/>
              </a:rPr>
              <a:t>fibre</a:t>
            </a:r>
            <a:r>
              <a:rPr lang="en-US" i="1" dirty="0" smtClean="0">
                <a:latin typeface="Calibri" pitchFamily="34" charset="0"/>
              </a:rPr>
              <a:t> reinforcement in longitudinal and transverse directions</a:t>
            </a:r>
          </a:p>
          <a:p>
            <a:pPr algn="l"/>
            <a:r>
              <a:rPr lang="en-US" sz="1000" dirty="0" smtClean="0">
                <a:latin typeface="Calibri" pitchFamily="34" charset="0"/>
              </a:rPr>
              <a:t>	</a:t>
            </a:r>
            <a:r>
              <a:rPr lang="en-US" sz="1200" dirty="0" smtClean="0">
                <a:latin typeface="Calibri" pitchFamily="34" charset="0"/>
              </a:rPr>
              <a:t>Type-3 sleepers have long reinforcement </a:t>
            </a:r>
            <a:r>
              <a:rPr lang="en-US" sz="1200" dirty="0" err="1" smtClean="0">
                <a:latin typeface="Calibri" pitchFamily="34" charset="0"/>
              </a:rPr>
              <a:t>fibres</a:t>
            </a:r>
            <a:r>
              <a:rPr lang="en-US" sz="1200" dirty="0" smtClean="0">
                <a:latin typeface="Calibri" pitchFamily="34" charset="0"/>
              </a:rPr>
              <a:t> in both longitudinal 	and transverse </a:t>
            </a:r>
            <a:r>
              <a:rPr lang="en-US" sz="1200" dirty="0" err="1" smtClean="0">
                <a:latin typeface="Calibri" pitchFamily="34" charset="0"/>
              </a:rPr>
              <a:t>directionsand</a:t>
            </a:r>
            <a:r>
              <a:rPr lang="en-US" sz="1200" dirty="0" smtClean="0">
                <a:latin typeface="Calibri" pitchFamily="34" charset="0"/>
              </a:rPr>
              <a:t> consequently both the flexural and 	shear </a:t>
            </a:r>
            <a:r>
              <a:rPr lang="en-US" sz="1200" dirty="0" err="1" smtClean="0">
                <a:latin typeface="Calibri" pitchFamily="34" charset="0"/>
              </a:rPr>
              <a:t>behaviour</a:t>
            </a:r>
            <a:r>
              <a:rPr lang="en-US" sz="1200" dirty="0" smtClean="0">
                <a:latin typeface="Calibri" pitchFamily="34" charset="0"/>
              </a:rPr>
              <a:t> are dominated by </a:t>
            </a:r>
            <a:r>
              <a:rPr lang="en-US" sz="1200" dirty="0" err="1" smtClean="0">
                <a:latin typeface="Calibri" pitchFamily="34" charset="0"/>
              </a:rPr>
              <a:t>fibres</a:t>
            </a:r>
            <a:r>
              <a:rPr lang="en-US" sz="1200" dirty="0" smtClean="0">
                <a:latin typeface="Calibri" pitchFamily="34" charset="0"/>
              </a:rPr>
              <a:t>.</a:t>
            </a:r>
            <a:endParaRPr lang="en-US" sz="1200" i="1" dirty="0" smtClean="0">
              <a:latin typeface="Calibri" pitchFamily="34" charset="0"/>
            </a:endParaRPr>
          </a:p>
          <a:p>
            <a:pPr marL="342900" indent="-342900" algn="l">
              <a:buFont typeface="+mj-lt"/>
              <a:buAutoNum type="arabicParenR"/>
            </a:pPr>
            <a:endParaRPr lang="fi-FI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Types</a:t>
            </a:r>
            <a:r>
              <a:rPr lang="fi-FI" dirty="0" smtClean="0"/>
              <a:t> of              </a:t>
            </a:r>
            <a:r>
              <a:rPr lang="fi-FI" dirty="0" err="1" smtClean="0"/>
              <a:t>Composite</a:t>
            </a:r>
            <a:r>
              <a:rPr lang="fi-FI" dirty="0" smtClean="0"/>
              <a:t> </a:t>
            </a:r>
            <a:r>
              <a:rPr lang="fi-FI" dirty="0" err="1" smtClean="0"/>
              <a:t>Sleepers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081760" cy="347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orakulmio 5"/>
          <p:cNvSpPr/>
          <p:nvPr/>
        </p:nvSpPr>
        <p:spPr>
          <a:xfrm>
            <a:off x="2267744" y="2852936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kehys 6"/>
          <p:cNvSpPr txBox="1"/>
          <p:nvPr/>
        </p:nvSpPr>
        <p:spPr>
          <a:xfrm>
            <a:off x="467544" y="6423139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Composite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Railway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Sleepers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–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developments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challenges and future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prospects /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Composite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Structures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· August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Comparing</a:t>
            </a:r>
            <a:r>
              <a:rPr lang="fi-FI" dirty="0" smtClean="0"/>
              <a:t> </a:t>
            </a:r>
            <a:r>
              <a:rPr lang="fi-FI" dirty="0" err="1" smtClean="0"/>
              <a:t>Advantages</a:t>
            </a:r>
            <a:r>
              <a:rPr lang="fi-FI" dirty="0" smtClean="0"/>
              <a:t> and </a:t>
            </a:r>
            <a:r>
              <a:rPr lang="fi-FI" dirty="0" err="1" smtClean="0"/>
              <a:t>Disadvantages</a:t>
            </a:r>
            <a:r>
              <a:rPr lang="fi-FI" dirty="0" smtClean="0"/>
              <a:t>  of </a:t>
            </a:r>
            <a:r>
              <a:rPr lang="fi-FI" dirty="0" err="1" smtClean="0"/>
              <a:t>Composite</a:t>
            </a:r>
            <a:r>
              <a:rPr lang="fi-FI" dirty="0" smtClean="0"/>
              <a:t>  Type1 and Type2 </a:t>
            </a:r>
            <a:r>
              <a:rPr lang="fi-FI" dirty="0" err="1" smtClean="0"/>
              <a:t>Sleepers</a:t>
            </a:r>
            <a:endParaRPr lang="fi-FI" sz="2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944" y="2780928"/>
            <a:ext cx="4469126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4572" y="4653136"/>
            <a:ext cx="4469876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53" y="4581128"/>
            <a:ext cx="2730227" cy="173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0" descr="Axion slee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852936"/>
            <a:ext cx="2952750" cy="1543050"/>
          </a:xfrm>
          <a:prstGeom prst="rect">
            <a:avLst/>
          </a:prstGeom>
        </p:spPr>
      </p:pic>
      <p:sp>
        <p:nvSpPr>
          <p:cNvPr id="12" name="Tekstikehys 11"/>
          <p:cNvSpPr txBox="1"/>
          <p:nvPr/>
        </p:nvSpPr>
        <p:spPr>
          <a:xfrm>
            <a:off x="467544" y="6423139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Composite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Railway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Sleepers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–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developments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challenges and future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prospects /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i-FI" sz="1000" dirty="0" err="1">
                <a:latin typeface="Arial" pitchFamily="34" charset="0"/>
                <a:cs typeface="Arial" pitchFamily="34" charset="0"/>
              </a:rPr>
              <a:t>Composite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1000" dirty="0" err="1" smtClean="0">
                <a:latin typeface="Arial" pitchFamily="34" charset="0"/>
                <a:cs typeface="Arial" pitchFamily="34" charset="0"/>
              </a:rPr>
              <a:t>Structures</a:t>
            </a:r>
            <a:r>
              <a:rPr lang="fi-FI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000" dirty="0">
                <a:latin typeface="Arial" pitchFamily="34" charset="0"/>
                <a:cs typeface="Arial" pitchFamily="34" charset="0"/>
              </a:rPr>
              <a:t>· August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hteiskunnallinen">
  <a:themeElements>
    <a:clrScheme name="Yhteiskunnallinen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Yhteiskunnallinen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Yhteiskunnallinen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983</Words>
  <Application>Microsoft Office PowerPoint</Application>
  <PresentationFormat>Näytössä katseltava diaesitys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Yhteiskunnallinen</vt:lpstr>
      <vt:lpstr>Composite Railway Crossties Status &amp; Developments</vt:lpstr>
      <vt:lpstr>Composite Railway Crossties (known also as ”Sleepers”)</vt:lpstr>
      <vt:lpstr>Benefits of Composite Sleepers </vt:lpstr>
      <vt:lpstr>Manufacturers of              Composite Sleepers </vt:lpstr>
      <vt:lpstr>Manufacturing Process of              Composite Sleepers </vt:lpstr>
      <vt:lpstr>Intrusion Manufacturing Process  of Composite Sleepers </vt:lpstr>
      <vt:lpstr>Different Types of              Composite Sleepers </vt:lpstr>
      <vt:lpstr>Different Types of              Composite Sleepers </vt:lpstr>
      <vt:lpstr>Comparing Advantages and Disadvantages  of Composite  Type1 and Type2 Sleepers</vt:lpstr>
      <vt:lpstr>Summary of Composite      Type1 Sleepers</vt:lpstr>
      <vt:lpstr>KLP® Hybrid Plastic Sleepers of Lankhorst in test track Sweden </vt:lpstr>
      <vt:lpstr>How to Improve Strength of  Composite Type1 Sleepers</vt:lpstr>
      <vt:lpstr>Comparing the Performance of  Composite Sleepers to AREMA (USA) Specification Requirements</vt:lpstr>
      <vt:lpstr>MOR- and MOE-values of  Composite Type1 Sleepers</vt:lpstr>
      <vt:lpstr>Choice of Materials for Type1 Composite Sleepers </vt:lpstr>
      <vt:lpstr>MOR- and MOE-values of  Conenor Developed FRP-Waste Reinforced HDPE-Waste Plastic </vt:lpstr>
      <vt:lpstr>FRP-Waste Reinforced Material is  an Invention by Conenor Ltd</vt:lpstr>
      <vt:lpstr> Conenor Ltd – a Private Development Company                   in Waste Composites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Markku Vilkki</dc:creator>
  <cp:lastModifiedBy>Markku Vilkki</cp:lastModifiedBy>
  <cp:revision>87</cp:revision>
  <dcterms:created xsi:type="dcterms:W3CDTF">2017-08-16T06:41:35Z</dcterms:created>
  <dcterms:modified xsi:type="dcterms:W3CDTF">2018-03-27T18:07:46Z</dcterms:modified>
</cp:coreProperties>
</file>